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9144000" cy="5143500" type="screen16x9"/>
  <p:notesSz cx="6858000" cy="9144000"/>
  <p:embeddedFontLst>
    <p:embeddedFont>
      <p:font typeface="Lato" panose="020F0502020204030203" pitchFamily="34" charset="0"/>
      <p:regular r:id="rId19"/>
      <p:bold r:id="rId20"/>
      <p:italic r:id="rId21"/>
      <p:boldItalic r:id="rId22"/>
    </p:embeddedFont>
    <p:embeddedFont>
      <p:font typeface="Raleway" panose="020F0502020204030204"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9" d="100"/>
          <a:sy n="119" d="100"/>
        </p:scale>
        <p:origin x="168" y="5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92de03e483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92de03e483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946ffa932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946ffa932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92de03e483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92de03e483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92de03e483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92de03e483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92de03e483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92de03e483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92de03e483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92de03e483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92de03e483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92de03e483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92de03e483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92de03e483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92de03e483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92de03e483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92de03e48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92de03e48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92de03e483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92de03e483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92de03e483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92de03e483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92de03e483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92de03e483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92de03e48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92de03e48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92de03e483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92de03e483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ctrTitle"/>
          </p:nvPr>
        </p:nvSpPr>
        <p:spPr>
          <a:xfrm>
            <a:off x="729450" y="1322450"/>
            <a:ext cx="8181300" cy="1664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Project : </a:t>
            </a:r>
            <a:endParaRPr dirty="0"/>
          </a:p>
          <a:p>
            <a:pPr marL="1371600" lvl="0" indent="0" algn="l" rtl="0">
              <a:spcBef>
                <a:spcPts val="0"/>
              </a:spcBef>
              <a:spcAft>
                <a:spcPts val="0"/>
              </a:spcAft>
              <a:buNone/>
            </a:pPr>
            <a:r>
              <a:rPr lang="en" dirty="0"/>
              <a:t>Intrusion Detection System using Raspberry Pi</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3"/>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Micro SD Card</a:t>
            </a:r>
            <a:endParaRPr sz="3000" b="1"/>
          </a:p>
        </p:txBody>
      </p:sp>
      <p:sp>
        <p:nvSpPr>
          <p:cNvPr id="152" name="Google Shape;152;p23"/>
          <p:cNvSpPr txBox="1">
            <a:spLocks noGrp="1"/>
          </p:cNvSpPr>
          <p:nvPr>
            <p:ph type="subTitle" idx="1"/>
          </p:nvPr>
        </p:nvSpPr>
        <p:spPr>
          <a:xfrm>
            <a:off x="804150" y="2231400"/>
            <a:ext cx="3520500" cy="234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a Raspberry Pi IoT project, the micro SD card serves as the storage and boot medium, housing the operating system, software, and data. It enables the Raspberry Pi to run IoT applications, store sensor readings, and maintain persistence across power cycles.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153" name="Google Shape;153;p23"/>
          <p:cNvPicPr preferRelativeResize="0"/>
          <p:nvPr/>
        </p:nvPicPr>
        <p:blipFill>
          <a:blip r:embed="rId3">
            <a:alphaModFix/>
          </a:blip>
          <a:stretch>
            <a:fillRect/>
          </a:stretch>
        </p:blipFill>
        <p:spPr>
          <a:xfrm>
            <a:off x="5511750" y="1573600"/>
            <a:ext cx="2904300" cy="2904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4"/>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Our Project</a:t>
            </a:r>
            <a:endParaRPr sz="3000" b="1"/>
          </a:p>
        </p:txBody>
      </p:sp>
      <p:sp>
        <p:nvSpPr>
          <p:cNvPr id="159" name="Google Shape;159;p24"/>
          <p:cNvSpPr txBox="1">
            <a:spLocks noGrp="1"/>
          </p:cNvSpPr>
          <p:nvPr>
            <p:ph type="subTitle" idx="1"/>
          </p:nvPr>
        </p:nvSpPr>
        <p:spPr>
          <a:xfrm>
            <a:off x="804150" y="2231400"/>
            <a:ext cx="7688100" cy="14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system will detect the presence of Intruder and quickly alert the user by sending him a alert mail. This mail will also contain the Picture of the Intruder, captured by Pi camera. Raspberry Pi is used to control the whole system. This system can be installed at the main door of your home or office and you can monitor it from anywhere in the world using your Email over internet.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5"/>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Working of our Project</a:t>
            </a:r>
            <a:endParaRPr sz="3000" b="1"/>
          </a:p>
        </p:txBody>
      </p:sp>
      <p:sp>
        <p:nvSpPr>
          <p:cNvPr id="165" name="Google Shape;165;p25"/>
          <p:cNvSpPr txBox="1">
            <a:spLocks noGrp="1"/>
          </p:cNvSpPr>
          <p:nvPr>
            <p:ph type="subTitle" idx="1"/>
          </p:nvPr>
        </p:nvSpPr>
        <p:spPr>
          <a:xfrm>
            <a:off x="804150" y="2231400"/>
            <a:ext cx="7688100" cy="16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Whenever anyone or intruder comes in range of PIR sensor, the PIR sensor triggers the Pi Camera through Raspberry Pi. Then Raspberry pi sends commands to Pi camera to click the picture and save it. After this, Raspberry Pi creates an email and sends it to the defined email address with recently clicked images. The mail contains a message and picture of intruder as attachment.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6"/>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Circuit Design</a:t>
            </a:r>
            <a:endParaRPr sz="3000" b="1"/>
          </a:p>
        </p:txBody>
      </p:sp>
      <p:sp>
        <p:nvSpPr>
          <p:cNvPr id="171" name="Google Shape;171;p26"/>
          <p:cNvSpPr txBox="1">
            <a:spLocks noGrp="1"/>
          </p:cNvSpPr>
          <p:nvPr>
            <p:ph type="subTitle" idx="1"/>
          </p:nvPr>
        </p:nvSpPr>
        <p:spPr>
          <a:xfrm>
            <a:off x="804150" y="2231400"/>
            <a:ext cx="3326100" cy="277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Intruder Alert System, Pi Camera is connected at the camera slot of the Raspberry Pi and PIR is connected to GPIO pin 17.</a:t>
            </a:r>
            <a:endParaRPr/>
          </a:p>
        </p:txBody>
      </p:sp>
      <p:pic>
        <p:nvPicPr>
          <p:cNvPr id="172" name="Google Shape;172;p26"/>
          <p:cNvPicPr preferRelativeResize="0"/>
          <p:nvPr/>
        </p:nvPicPr>
        <p:blipFill>
          <a:blip r:embed="rId3">
            <a:alphaModFix/>
          </a:blip>
          <a:stretch>
            <a:fillRect/>
          </a:stretch>
        </p:blipFill>
        <p:spPr>
          <a:xfrm>
            <a:off x="5135125" y="1607900"/>
            <a:ext cx="3554516" cy="29042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7"/>
          <p:cNvSpPr txBox="1">
            <a:spLocks noGrp="1"/>
          </p:cNvSpPr>
          <p:nvPr>
            <p:ph type="subTitle" idx="1"/>
          </p:nvPr>
        </p:nvSpPr>
        <p:spPr>
          <a:xfrm>
            <a:off x="659527" y="126775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Circuit Design</a:t>
            </a:r>
            <a:endParaRPr sz="3000" b="1"/>
          </a:p>
        </p:txBody>
      </p:sp>
      <p:pic>
        <p:nvPicPr>
          <p:cNvPr id="178" name="Google Shape;178;p27"/>
          <p:cNvPicPr preferRelativeResize="0"/>
          <p:nvPr/>
        </p:nvPicPr>
        <p:blipFill>
          <a:blip r:embed="rId3">
            <a:alphaModFix/>
          </a:blip>
          <a:stretch>
            <a:fillRect/>
          </a:stretch>
        </p:blipFill>
        <p:spPr>
          <a:xfrm>
            <a:off x="2823325" y="1934400"/>
            <a:ext cx="3628498" cy="272137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Challenges faced</a:t>
            </a:r>
            <a:endParaRPr sz="3000" b="1"/>
          </a:p>
        </p:txBody>
      </p:sp>
      <p:sp>
        <p:nvSpPr>
          <p:cNvPr id="184" name="Google Shape;184;p28"/>
          <p:cNvSpPr txBox="1">
            <a:spLocks noGrp="1"/>
          </p:cNvSpPr>
          <p:nvPr>
            <p:ph type="subTitle" idx="1"/>
          </p:nvPr>
        </p:nvSpPr>
        <p:spPr>
          <a:xfrm>
            <a:off x="727950" y="2046650"/>
            <a:ext cx="7688100" cy="25173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AutoNum type="arabicPeriod"/>
            </a:pPr>
            <a:r>
              <a:rPr lang="en" b="1"/>
              <a:t>False Positives/Negatives: </a:t>
            </a:r>
            <a:r>
              <a:rPr lang="en"/>
              <a:t>PIR sensors, which detect motion, can sometimes be triggered by false positives (e.g., changes in temperature or lighting) or miss real intrusions. Tuning the sensor's sensitivity and accuracy can be challenging.</a:t>
            </a:r>
            <a:endParaRPr/>
          </a:p>
          <a:p>
            <a:pPr marL="457200" lvl="0" indent="-330200" algn="l" rtl="0">
              <a:spcBef>
                <a:spcPts val="0"/>
              </a:spcBef>
              <a:spcAft>
                <a:spcPts val="0"/>
              </a:spcAft>
              <a:buSzPts val="1600"/>
              <a:buAutoNum type="arabicPeriod"/>
            </a:pPr>
            <a:r>
              <a:rPr lang="en" b="1"/>
              <a:t>Google SMTP Server: </a:t>
            </a:r>
            <a:r>
              <a:rPr lang="en"/>
              <a:t>For gmail, google doesn’t allow 3rd party applications like raspberry pi to send or receive emails directly. To bypass this, One-time app passwords should be used.</a:t>
            </a:r>
            <a:endParaRPr/>
          </a:p>
          <a:p>
            <a:pPr marL="457200" lvl="0" indent="-330200" algn="l" rtl="0">
              <a:spcBef>
                <a:spcPts val="0"/>
              </a:spcBef>
              <a:spcAft>
                <a:spcPts val="0"/>
              </a:spcAft>
              <a:buSzPts val="1600"/>
              <a:buAutoNum type="arabicPeriod"/>
            </a:pPr>
            <a:r>
              <a:rPr lang="en" b="1"/>
              <a:t>Data Storage and Retrieval: </a:t>
            </a:r>
            <a:r>
              <a:rPr lang="en"/>
              <a:t>Deciding where and how to store the data generated by the system (e.g., images, logs) and how to retrieve and manage it can be challenging, especially if you plan for long-term storage.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ctrTitle"/>
          </p:nvPr>
        </p:nvSpPr>
        <p:spPr>
          <a:xfrm>
            <a:off x="727950" y="18128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Intrusion Detection System (IDS) </a:t>
            </a:r>
            <a:endParaRPr sz="3000" b="1"/>
          </a:p>
        </p:txBody>
      </p:sp>
      <p:sp>
        <p:nvSpPr>
          <p:cNvPr id="98" name="Google Shape;98;p15"/>
          <p:cNvSpPr txBox="1">
            <a:spLocks noGrp="1"/>
          </p:cNvSpPr>
          <p:nvPr>
            <p:ph type="subTitle" idx="1"/>
          </p:nvPr>
        </p:nvSpPr>
        <p:spPr>
          <a:xfrm>
            <a:off x="804150" y="2231400"/>
            <a:ext cx="7688100" cy="16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the context of home automation, an Intrusion Detection System (IDS) is a security system designed to monitor and detect unauthorized or potentially malicious activities within a smart home environment. Home automation systems typically consist of various connected devices such as smart locks, cameras, motion sensors, and smart hubs, which can be vulnerable to security threats. An IDS for home automation is crucial for ensuring the security and privacy of a smart home.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6"/>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Use cases of IDS</a:t>
            </a:r>
            <a:endParaRPr sz="3000" b="1"/>
          </a:p>
        </p:txBody>
      </p:sp>
      <p:sp>
        <p:nvSpPr>
          <p:cNvPr id="104" name="Google Shape;104;p16"/>
          <p:cNvSpPr txBox="1">
            <a:spLocks noGrp="1"/>
          </p:cNvSpPr>
          <p:nvPr>
            <p:ph type="subTitle" idx="1"/>
          </p:nvPr>
        </p:nvSpPr>
        <p:spPr>
          <a:xfrm>
            <a:off x="804150" y="2002800"/>
            <a:ext cx="7688100" cy="32739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AutoNum type="arabicPeriod"/>
            </a:pPr>
            <a:r>
              <a:rPr lang="en" b="1"/>
              <a:t>Smart Cities: </a:t>
            </a:r>
            <a:r>
              <a:rPr lang="en"/>
              <a:t>IoT IDS can help monitor and protect critical infrastructure and services in smart cities, including surveillance cameras, traffic management systems, and utility grids.</a:t>
            </a:r>
            <a:endParaRPr/>
          </a:p>
          <a:p>
            <a:pPr marL="457200" lvl="0" indent="0" algn="l" rtl="0">
              <a:spcBef>
                <a:spcPts val="0"/>
              </a:spcBef>
              <a:spcAft>
                <a:spcPts val="0"/>
              </a:spcAft>
              <a:buNone/>
            </a:pPr>
            <a:endParaRPr sz="800"/>
          </a:p>
          <a:p>
            <a:pPr marL="457200" lvl="0" indent="-330200" algn="l" rtl="0">
              <a:spcBef>
                <a:spcPts val="0"/>
              </a:spcBef>
              <a:spcAft>
                <a:spcPts val="0"/>
              </a:spcAft>
              <a:buSzPts val="1600"/>
              <a:buAutoNum type="arabicPeriod"/>
            </a:pPr>
            <a:r>
              <a:rPr lang="en" b="1"/>
              <a:t>Healthcare: </a:t>
            </a:r>
            <a:r>
              <a:rPr lang="en"/>
              <a:t>IoT IDS can secure connected medical devices, patient health records, and healthcare systems against cyberattacks and data breaches.</a:t>
            </a:r>
            <a:endParaRPr/>
          </a:p>
          <a:p>
            <a:pPr marL="457200" lvl="0" indent="0" algn="l" rtl="0">
              <a:spcBef>
                <a:spcPts val="0"/>
              </a:spcBef>
              <a:spcAft>
                <a:spcPts val="0"/>
              </a:spcAft>
              <a:buNone/>
            </a:pPr>
            <a:endParaRPr sz="800"/>
          </a:p>
          <a:p>
            <a:pPr marL="457200" lvl="0" indent="-330200" algn="l" rtl="0">
              <a:spcBef>
                <a:spcPts val="0"/>
              </a:spcBef>
              <a:spcAft>
                <a:spcPts val="0"/>
              </a:spcAft>
              <a:buSzPts val="1600"/>
              <a:buAutoNum type="arabicPeriod"/>
            </a:pPr>
            <a:r>
              <a:rPr lang="en" b="1"/>
              <a:t>Agriculture: </a:t>
            </a:r>
            <a:r>
              <a:rPr lang="en"/>
              <a:t>In precision agriculture, IoT IDS can safeguard automated farming equipment, crop monitoring systems, and irrigation control.</a:t>
            </a:r>
            <a:endParaRPr/>
          </a:p>
          <a:p>
            <a:pPr marL="457200" lvl="0" indent="0" algn="l" rtl="0">
              <a:spcBef>
                <a:spcPts val="0"/>
              </a:spcBef>
              <a:spcAft>
                <a:spcPts val="0"/>
              </a:spcAft>
              <a:buNone/>
            </a:pPr>
            <a:endParaRPr sz="900" b="1"/>
          </a:p>
          <a:p>
            <a:pPr marL="457200" lvl="0" indent="-330200" algn="l" rtl="0">
              <a:spcBef>
                <a:spcPts val="0"/>
              </a:spcBef>
              <a:spcAft>
                <a:spcPts val="0"/>
              </a:spcAft>
              <a:buSzPts val="1600"/>
              <a:buAutoNum type="arabicPeriod"/>
            </a:pPr>
            <a:r>
              <a:rPr lang="en" b="1"/>
              <a:t>Logistics and Supply Chain:</a:t>
            </a:r>
            <a:r>
              <a:rPr lang="en"/>
              <a:t> IoT IDS can help secure the tracking and monitoring of goods and shipments, ensuring the integrity of data and protection against theft or tampering.</a:t>
            </a:r>
            <a:endParaRPr/>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7"/>
          <p:cNvSpPr txBox="1">
            <a:spLocks noGrp="1"/>
          </p:cNvSpPr>
          <p:nvPr>
            <p:ph type="subTitle" idx="1"/>
          </p:nvPr>
        </p:nvSpPr>
        <p:spPr>
          <a:xfrm>
            <a:off x="804150" y="2231400"/>
            <a:ext cx="2818200" cy="23619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AutoNum type="arabicPeriod"/>
            </a:pPr>
            <a:r>
              <a:rPr lang="en" b="1" dirty="0"/>
              <a:t>Raspberry Pi</a:t>
            </a:r>
            <a:endParaRPr b="1" dirty="0"/>
          </a:p>
          <a:p>
            <a:pPr marL="457200" lvl="0" indent="-330200" algn="l" rtl="0">
              <a:spcBef>
                <a:spcPts val="0"/>
              </a:spcBef>
              <a:spcAft>
                <a:spcPts val="0"/>
              </a:spcAft>
              <a:buSzPts val="1600"/>
              <a:buAutoNum type="arabicPeriod"/>
            </a:pPr>
            <a:r>
              <a:rPr lang="en" b="1" dirty="0"/>
              <a:t>Pi Camera</a:t>
            </a:r>
            <a:endParaRPr b="1" dirty="0"/>
          </a:p>
          <a:p>
            <a:pPr marL="457200" lvl="0" indent="-330200" algn="l" rtl="0">
              <a:spcBef>
                <a:spcPts val="0"/>
              </a:spcBef>
              <a:spcAft>
                <a:spcPts val="0"/>
              </a:spcAft>
              <a:buSzPts val="1600"/>
              <a:buAutoNum type="arabicPeriod"/>
            </a:pPr>
            <a:r>
              <a:rPr lang="en" b="1" dirty="0"/>
              <a:t>PIR Sensor</a:t>
            </a:r>
            <a:endParaRPr b="1" dirty="0"/>
          </a:p>
          <a:p>
            <a:pPr marL="457200" lvl="0" indent="-330200" algn="l" rtl="0">
              <a:spcBef>
                <a:spcPts val="0"/>
              </a:spcBef>
              <a:spcAft>
                <a:spcPts val="0"/>
              </a:spcAft>
              <a:buSzPts val="1600"/>
              <a:buAutoNum type="arabicPeriod"/>
            </a:pPr>
            <a:r>
              <a:rPr lang="en" b="1" dirty="0"/>
              <a:t>Power supply</a:t>
            </a:r>
            <a:endParaRPr b="1" dirty="0"/>
          </a:p>
          <a:p>
            <a:pPr marL="457200" lvl="0" indent="-330200" algn="l" rtl="0">
              <a:spcBef>
                <a:spcPts val="0"/>
              </a:spcBef>
              <a:spcAft>
                <a:spcPts val="0"/>
              </a:spcAft>
              <a:buSzPts val="1600"/>
              <a:buAutoNum type="arabicPeriod"/>
            </a:pPr>
            <a:r>
              <a:rPr lang="en" b="1" dirty="0"/>
              <a:t>Jumper Cables</a:t>
            </a:r>
            <a:endParaRPr b="1" dirty="0"/>
          </a:p>
          <a:p>
            <a:pPr marL="457200" lvl="0" indent="-330200" algn="l" rtl="0">
              <a:spcBef>
                <a:spcPts val="0"/>
              </a:spcBef>
              <a:spcAft>
                <a:spcPts val="0"/>
              </a:spcAft>
              <a:buSzPts val="1600"/>
              <a:buAutoNum type="arabicPeriod"/>
            </a:pPr>
            <a:r>
              <a:rPr lang="en" b="1" dirty="0"/>
              <a:t>SD card</a:t>
            </a:r>
            <a:endParaRPr b="1" dirty="0"/>
          </a:p>
          <a:p>
            <a:pPr marL="457200" lvl="0" indent="0" algn="l" rtl="0">
              <a:spcBef>
                <a:spcPts val="0"/>
              </a:spcBef>
              <a:spcAft>
                <a:spcPts val="0"/>
              </a:spcAft>
              <a:buNone/>
            </a:pPr>
            <a:endParaRPr b="1" dirty="0"/>
          </a:p>
          <a:p>
            <a:pPr marL="0" lvl="0" indent="0" algn="l" rtl="0">
              <a:spcBef>
                <a:spcPts val="0"/>
              </a:spcBef>
              <a:spcAft>
                <a:spcPts val="0"/>
              </a:spcAft>
              <a:buNone/>
            </a:pPr>
            <a:endParaRPr b="1" dirty="0"/>
          </a:p>
        </p:txBody>
      </p:sp>
      <p:sp>
        <p:nvSpPr>
          <p:cNvPr id="110" name="Google Shape;110;p17"/>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Components used </a:t>
            </a:r>
            <a:endParaRPr sz="3000" b="1"/>
          </a:p>
        </p:txBody>
      </p:sp>
      <p:pic>
        <p:nvPicPr>
          <p:cNvPr id="111" name="Google Shape;111;p17"/>
          <p:cNvPicPr preferRelativeResize="0"/>
          <p:nvPr/>
        </p:nvPicPr>
        <p:blipFill>
          <a:blip r:embed="rId3">
            <a:alphaModFix/>
          </a:blip>
          <a:stretch>
            <a:fillRect/>
          </a:stretch>
        </p:blipFill>
        <p:spPr>
          <a:xfrm>
            <a:off x="4397350" y="1689000"/>
            <a:ext cx="4354425" cy="2904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subTitle" idx="1"/>
          </p:nvPr>
        </p:nvSpPr>
        <p:spPr>
          <a:xfrm>
            <a:off x="804150" y="2231400"/>
            <a:ext cx="3086400" cy="240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a small, affordable single-board computer that can be used for various projects. It serves as the brain of your project and can run software to control and interface with other components.</a:t>
            </a:r>
            <a:endParaRPr/>
          </a:p>
        </p:txBody>
      </p:sp>
      <p:sp>
        <p:nvSpPr>
          <p:cNvPr id="117" name="Google Shape;117;p18"/>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Raspberry Pi </a:t>
            </a:r>
            <a:endParaRPr sz="3000" b="1"/>
          </a:p>
        </p:txBody>
      </p:sp>
      <p:pic>
        <p:nvPicPr>
          <p:cNvPr id="118" name="Google Shape;118;p18"/>
          <p:cNvPicPr preferRelativeResize="0"/>
          <p:nvPr/>
        </p:nvPicPr>
        <p:blipFill>
          <a:blip r:embed="rId3">
            <a:alphaModFix/>
          </a:blip>
          <a:stretch>
            <a:fillRect/>
          </a:stretch>
        </p:blipFill>
        <p:spPr>
          <a:xfrm>
            <a:off x="4735375" y="2033849"/>
            <a:ext cx="3858225" cy="2017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9"/>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PIR Sensor</a:t>
            </a:r>
            <a:endParaRPr sz="3000" b="1"/>
          </a:p>
        </p:txBody>
      </p:sp>
      <p:sp>
        <p:nvSpPr>
          <p:cNvPr id="124" name="Google Shape;124;p19"/>
          <p:cNvSpPr txBox="1">
            <a:spLocks noGrp="1"/>
          </p:cNvSpPr>
          <p:nvPr>
            <p:ph type="subTitle" idx="1"/>
          </p:nvPr>
        </p:nvSpPr>
        <p:spPr>
          <a:xfrm>
            <a:off x="804150" y="2155200"/>
            <a:ext cx="2550300" cy="125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motion sensor that detects changes in infrared radiation, such as body heat. PIR sensors are used to detect motion and are commonly used in security systems and automation projects.</a:t>
            </a:r>
            <a:endParaRPr/>
          </a:p>
        </p:txBody>
      </p:sp>
      <p:pic>
        <p:nvPicPr>
          <p:cNvPr id="125" name="Google Shape;125;p19"/>
          <p:cNvPicPr preferRelativeResize="0"/>
          <p:nvPr/>
        </p:nvPicPr>
        <p:blipFill>
          <a:blip r:embed="rId3">
            <a:alphaModFix/>
          </a:blip>
          <a:stretch>
            <a:fillRect/>
          </a:stretch>
        </p:blipFill>
        <p:spPr>
          <a:xfrm>
            <a:off x="4646650" y="1694075"/>
            <a:ext cx="3515921" cy="29043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0"/>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Pi Camera</a:t>
            </a:r>
            <a:endParaRPr sz="3000" b="1"/>
          </a:p>
        </p:txBody>
      </p:sp>
      <p:sp>
        <p:nvSpPr>
          <p:cNvPr id="131" name="Google Shape;131;p20"/>
          <p:cNvSpPr txBox="1">
            <a:spLocks noGrp="1"/>
          </p:cNvSpPr>
          <p:nvPr>
            <p:ph type="subTitle" idx="1"/>
          </p:nvPr>
        </p:nvSpPr>
        <p:spPr>
          <a:xfrm>
            <a:off x="804150" y="2231400"/>
            <a:ext cx="3077100" cy="225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It is a camera module specifically designed for the Raspberry Pi. It can capture photos and videos and is often used for surveillance, photography, and image processing projects.</a:t>
            </a:r>
            <a:endParaRPr/>
          </a:p>
        </p:txBody>
      </p:sp>
      <p:pic>
        <p:nvPicPr>
          <p:cNvPr id="132" name="Google Shape;132;p20"/>
          <p:cNvPicPr preferRelativeResize="0"/>
          <p:nvPr/>
        </p:nvPicPr>
        <p:blipFill>
          <a:blip r:embed="rId3">
            <a:alphaModFix/>
          </a:blip>
          <a:stretch>
            <a:fillRect/>
          </a:stretch>
        </p:blipFill>
        <p:spPr>
          <a:xfrm>
            <a:off x="4655275" y="1445050"/>
            <a:ext cx="3760779" cy="2904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1"/>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Jumper cables</a:t>
            </a:r>
            <a:endParaRPr sz="3000" b="1"/>
          </a:p>
        </p:txBody>
      </p:sp>
      <p:sp>
        <p:nvSpPr>
          <p:cNvPr id="138" name="Google Shape;138;p21"/>
          <p:cNvSpPr txBox="1">
            <a:spLocks noGrp="1"/>
          </p:cNvSpPr>
          <p:nvPr>
            <p:ph type="subTitle" idx="1"/>
          </p:nvPr>
        </p:nvSpPr>
        <p:spPr>
          <a:xfrm>
            <a:off x="804150" y="2231400"/>
            <a:ext cx="2971500" cy="147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Jumper cables are short, insulated wires with connectors that enable you to easily connect and transfer electrical signals or power between different components like sensors, microcontrollers, and other devices, helping to create a functional IoT system.</a:t>
            </a:r>
            <a:endParaRPr/>
          </a:p>
        </p:txBody>
      </p:sp>
      <p:pic>
        <p:nvPicPr>
          <p:cNvPr id="139" name="Google Shape;139;p21"/>
          <p:cNvPicPr preferRelativeResize="0"/>
          <p:nvPr/>
        </p:nvPicPr>
        <p:blipFill>
          <a:blip r:embed="rId3">
            <a:alphaModFix/>
          </a:blip>
          <a:stretch>
            <a:fillRect/>
          </a:stretch>
        </p:blipFill>
        <p:spPr>
          <a:xfrm>
            <a:off x="3928050" y="2086800"/>
            <a:ext cx="5063549" cy="231162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subTitle" idx="1"/>
          </p:nvPr>
        </p:nvSpPr>
        <p:spPr>
          <a:xfrm>
            <a:off x="727952" y="13932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t>Power supply</a:t>
            </a:r>
            <a:endParaRPr sz="3000" b="1"/>
          </a:p>
        </p:txBody>
      </p:sp>
      <p:sp>
        <p:nvSpPr>
          <p:cNvPr id="145" name="Google Shape;145;p22"/>
          <p:cNvSpPr txBox="1">
            <a:spLocks noGrp="1"/>
          </p:cNvSpPr>
          <p:nvPr>
            <p:ph type="subTitle" idx="1"/>
          </p:nvPr>
        </p:nvSpPr>
        <p:spPr>
          <a:xfrm>
            <a:off x="804150" y="2231400"/>
            <a:ext cx="2914200" cy="134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power source, often used to provide electrical power to your Raspberry Pi and other components. For a Raspberry Pi, this might be a micro USB power supply. The voltage and current supplied should match the requirements of your components.</a:t>
            </a:r>
            <a:endParaRPr/>
          </a:p>
        </p:txBody>
      </p:sp>
      <p:pic>
        <p:nvPicPr>
          <p:cNvPr id="146" name="Google Shape;146;p22"/>
          <p:cNvPicPr preferRelativeResize="0"/>
          <p:nvPr/>
        </p:nvPicPr>
        <p:blipFill>
          <a:blip r:embed="rId3">
            <a:alphaModFix/>
          </a:blip>
          <a:stretch>
            <a:fillRect/>
          </a:stretch>
        </p:blipFill>
        <p:spPr>
          <a:xfrm>
            <a:off x="4760875" y="1751575"/>
            <a:ext cx="3655167" cy="2904300"/>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783</Words>
  <Application>Microsoft Office PowerPoint</Application>
  <PresentationFormat>On-screen Show (16:9)</PresentationFormat>
  <Paragraphs>46</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Lato</vt:lpstr>
      <vt:lpstr>Raleway</vt:lpstr>
      <vt:lpstr>Streamline</vt:lpstr>
      <vt:lpstr>Project :  Intrusion Detection System using Raspberry Pi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Lab CIE </dc:title>
  <cp:lastModifiedBy>Aryan Deshmukh</cp:lastModifiedBy>
  <cp:revision>2</cp:revision>
  <dcterms:modified xsi:type="dcterms:W3CDTF">2025-04-09T00:12:20Z</dcterms:modified>
</cp:coreProperties>
</file>